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82" r:id="rId4"/>
    <p:sldId id="283" r:id="rId5"/>
  </p:sldIdLst>
  <p:sldSz cx="18288000" cy="10287000"/>
  <p:notesSz cx="6858000" cy="9144000"/>
  <p:embeddedFontLst>
    <p:embeddedFont>
      <p:font typeface="Nanum Gothic" panose="020B0600000101010101" charset="-127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Nanum Gothic Bold" panose="020B0600000101010101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22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8106982"/>
            <a:ext cx="15306937" cy="1161678"/>
            <a:chOff x="0" y="1"/>
            <a:chExt cx="20409249" cy="15489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1"/>
              <a:ext cx="20409249" cy="1548905"/>
              <a:chOff x="0" y="1"/>
              <a:chExt cx="14199360" cy="10776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1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839865" y="333740"/>
              <a:ext cx="1290214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ko-KR" altLang="en-US" sz="3600" dirty="0" err="1" smtClean="0">
                  <a:solidFill>
                    <a:srgbClr val="152544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송진석</a:t>
              </a:r>
              <a:r>
                <a:rPr lang="en-US" altLang="ko-KR" sz="3600" dirty="0" smtClean="0">
                  <a:solidFill>
                    <a:srgbClr val="152544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, </a:t>
              </a:r>
              <a:r>
                <a:rPr lang="ko-KR" altLang="en-US" sz="3600" dirty="0" err="1" smtClean="0">
                  <a:solidFill>
                    <a:srgbClr val="152544"/>
                  </a:solidFill>
                  <a:latin typeface="Nanum Gothic Bold" panose="020B0600000101010101" charset="-127"/>
                  <a:ea typeface="Nanum Gothic Bold" panose="020B0600000101010101" charset="-127"/>
                </a:rPr>
                <a:t>조신호</a:t>
              </a:r>
              <a:endParaRPr lang="en-US" sz="3600" dirty="0">
                <a:solidFill>
                  <a:srgbClr val="152544"/>
                </a:solidFill>
                <a:latin typeface="Nanum Gothic Bold" panose="020B0600000101010101" charset="-127"/>
                <a:ea typeface="Nanum Gothic Bold" panose="020B0600000101010101" charset="-127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516795" y="3299120"/>
            <a:ext cx="12329377" cy="1723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ko-KR" altLang="en-US" sz="8800" dirty="0">
                <a:latin typeface="Nanum Gothic Bold" panose="020B0600000101010101" charset="-127"/>
                <a:ea typeface="Nanum Gothic Bold" panose="020B0600000101010101" charset="-127"/>
              </a:rPr>
              <a:t>서울 </a:t>
            </a:r>
            <a:r>
              <a:rPr lang="en-US" altLang="ko-KR" sz="8800" dirty="0">
                <a:latin typeface="Nanum Gothic Bold" panose="020B0600000101010101" charset="-127"/>
                <a:ea typeface="Nanum Gothic Bold" panose="020B0600000101010101" charset="-127"/>
              </a:rPr>
              <a:t>1</a:t>
            </a:r>
            <a:r>
              <a:rPr lang="ko-KR" altLang="en-US" sz="8800" dirty="0" err="1">
                <a:latin typeface="Nanum Gothic Bold" panose="020B0600000101010101" charset="-127"/>
                <a:ea typeface="Nanum Gothic Bold" panose="020B0600000101010101" charset="-127"/>
              </a:rPr>
              <a:t>인가구에</a:t>
            </a:r>
            <a:r>
              <a:rPr lang="ko-KR" altLang="en-US" sz="8800" dirty="0">
                <a:latin typeface="Nanum Gothic Bold" panose="020B0600000101010101" charset="-127"/>
                <a:ea typeface="Nanum Gothic Bold" panose="020B0600000101010101" charset="-127"/>
              </a:rPr>
              <a:t> 관한 분석</a:t>
            </a:r>
            <a:endParaRPr lang="en-US" sz="12000" dirty="0">
              <a:solidFill>
                <a:srgbClr val="152544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1371600" y="595275"/>
            <a:ext cx="15773400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62200" y="1104900"/>
            <a:ext cx="6910589" cy="43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4400" dirty="0" smtClean="0">
                <a:solidFill>
                  <a:srgbClr val="FFFFFF"/>
                </a:solidFill>
                <a:latin typeface="Nanum Gothic Bold"/>
                <a:ea typeface="Nanum Gothic Bold"/>
              </a:rPr>
              <a:t>왜 </a:t>
            </a:r>
            <a:r>
              <a:rPr lang="en-US" altLang="ko-KR" sz="4400" dirty="0" smtClean="0">
                <a:solidFill>
                  <a:srgbClr val="FFFFFF"/>
                </a:solidFill>
                <a:latin typeface="Nanum Gothic Bold"/>
                <a:ea typeface="Nanum Gothic Bold"/>
              </a:rPr>
              <a:t>1</a:t>
            </a:r>
            <a:r>
              <a:rPr lang="ko-KR" altLang="en-US" sz="4400" dirty="0" smtClean="0">
                <a:solidFill>
                  <a:srgbClr val="FFFFFF"/>
                </a:solidFill>
                <a:latin typeface="Nanum Gothic Bold"/>
                <a:ea typeface="Nanum Gothic Bold"/>
              </a:rPr>
              <a:t>인 가구 인가</a:t>
            </a:r>
            <a:r>
              <a:rPr lang="en-US" altLang="ko-KR" sz="4400" dirty="0" smtClean="0">
                <a:solidFill>
                  <a:srgbClr val="FFFFFF"/>
                </a:solidFill>
                <a:latin typeface="Nanum Gothic Bold"/>
                <a:ea typeface="Nanum Gothic Bold"/>
              </a:rPr>
              <a:t>?</a:t>
            </a:r>
            <a:endParaRPr lang="en-US" sz="4400" dirty="0">
              <a:solidFill>
                <a:srgbClr val="FFFFFF"/>
              </a:solidFill>
              <a:latin typeface="Nanum Gothic Bold"/>
              <a:ea typeface="Nanum Gothic 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620000" y="7810500"/>
            <a:ext cx="574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https://biz.heraldcorp.com/view.php?ud=20231103000177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2857500"/>
            <a:ext cx="14706600" cy="14773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가구를 살펴봐야 하는가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1371600" y="595275"/>
            <a:ext cx="15621000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62200" y="1104900"/>
            <a:ext cx="6910589" cy="43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4400" dirty="0" smtClean="0">
                <a:solidFill>
                  <a:srgbClr val="FFFFFF"/>
                </a:solidFill>
                <a:latin typeface="Nanum Gothic Bold"/>
                <a:ea typeface="Nanum Gothic Bold"/>
              </a:rPr>
              <a:t>무엇을 </a:t>
            </a:r>
            <a:endParaRPr lang="en-US" sz="4400" dirty="0">
              <a:solidFill>
                <a:srgbClr val="FFFFFF"/>
              </a:solidFill>
              <a:latin typeface="Nanum Gothic Bold"/>
              <a:ea typeface="Nanum Gothic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1200" y="2857500"/>
            <a:ext cx="10896600" cy="56323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왜 특정 지역에 </a:t>
            </a:r>
            <a:r>
              <a:rPr lang="en-US" altLang="ko-KR" dirty="0"/>
              <a:t>1</a:t>
            </a:r>
            <a:r>
              <a:rPr lang="ko-KR" altLang="en-US" dirty="0" err="1"/>
              <a:t>인가구가</a:t>
            </a:r>
            <a:r>
              <a:rPr lang="ko-KR" altLang="en-US" dirty="0"/>
              <a:t> 모여드는가</a:t>
            </a:r>
            <a:r>
              <a:rPr lang="en-US" altLang="ko-KR" dirty="0"/>
              <a:t>?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그걸 통해서 무엇을 말하고자 하는지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1</a:t>
            </a:r>
            <a:r>
              <a:rPr lang="ko-KR" altLang="en-US" dirty="0" smtClean="0"/>
              <a:t>인 가구가 많이 거주하는 지역의 특성을 파악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1</a:t>
            </a:r>
            <a:r>
              <a:rPr lang="ko-KR" altLang="en-US" dirty="0" smtClean="0"/>
              <a:t>인 가구가 많은 지역에서 필요한 것이 무엇인지</a:t>
            </a:r>
            <a:r>
              <a:rPr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혹은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가구가 증가할 것이라고 예상 되는 지역에서는 무슨 사업을 해야하나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주거비가 문제이다</a:t>
            </a:r>
            <a:r>
              <a:rPr lang="en-US" altLang="ko-KR" dirty="0" smtClean="0"/>
              <a:t>? -&gt; </a:t>
            </a:r>
            <a:r>
              <a:rPr lang="ko-KR" altLang="en-US" dirty="0" smtClean="0"/>
              <a:t>주거비를 경감하기 위한 방법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상권이 문제이다</a:t>
            </a:r>
            <a:r>
              <a:rPr lang="en-US" altLang="ko-KR" dirty="0" smtClean="0"/>
              <a:t>?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직장이 문제이다</a:t>
            </a:r>
            <a:r>
              <a:rPr lang="en-US" altLang="ko-KR" dirty="0" smtClean="0"/>
              <a:t>?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1</a:t>
            </a:r>
            <a:r>
              <a:rPr lang="ko-KR" altLang="en-US" dirty="0" smtClean="0"/>
              <a:t>인 가구가 많은 지역에 따라 뭘 </a:t>
            </a:r>
            <a:r>
              <a:rPr lang="ko-KR" altLang="en-US" dirty="0" err="1" smtClean="0"/>
              <a:t>해줘야하는지를</a:t>
            </a:r>
            <a:r>
              <a:rPr lang="ko-KR" altLang="en-US" dirty="0" smtClean="0"/>
              <a:t> 말해야지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1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1371599" y="595275"/>
            <a:ext cx="15626839" cy="1266609"/>
          </a:xfrm>
          <a:custGeom>
            <a:avLst/>
            <a:gdLst/>
            <a:ahLst/>
            <a:cxnLst/>
            <a:rect l="l" t="t" r="r" b="b"/>
            <a:pathLst>
              <a:path w="10397538" h="1266609">
                <a:moveTo>
                  <a:pt x="0" y="0"/>
                </a:moveTo>
                <a:lnTo>
                  <a:pt x="10397538" y="0"/>
                </a:lnTo>
                <a:lnTo>
                  <a:pt x="10397538" y="1266609"/>
                </a:lnTo>
                <a:lnTo>
                  <a:pt x="0" y="126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362200" y="1104900"/>
            <a:ext cx="6910589" cy="43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ko-KR" altLang="en-US" sz="4400" dirty="0" smtClean="0">
                <a:solidFill>
                  <a:srgbClr val="FFFFFF"/>
                </a:solidFill>
                <a:latin typeface="Nanum Gothic Bold"/>
                <a:ea typeface="Nanum Gothic Bold"/>
              </a:rPr>
              <a:t>프로젝트 진행 계획</a:t>
            </a:r>
            <a:endParaRPr lang="en-US" sz="4400" dirty="0">
              <a:solidFill>
                <a:srgbClr val="FFFFFF"/>
              </a:solidFill>
              <a:latin typeface="Nanum Gothic Bold"/>
              <a:ea typeface="Nanum Gothic Bol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28700" y="3246711"/>
            <a:ext cx="3097325" cy="1508253"/>
            <a:chOff x="0" y="-28575"/>
            <a:chExt cx="4129767" cy="2011004"/>
          </a:xfrm>
          <a:noFill/>
        </p:grpSpPr>
        <p:sp>
          <p:nvSpPr>
            <p:cNvPr id="5" name="TextBox 4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-28575"/>
              <a:ext cx="4129767" cy="530060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smtClean="0">
                  <a:solidFill>
                    <a:srgbClr val="152544"/>
                  </a:solidFill>
                  <a:ea typeface="Nanum Gothic Bold"/>
                </a:rPr>
                <a:t>데이터 수집 </a:t>
              </a:r>
              <a:r>
                <a:rPr lang="en-US" altLang="ko-KR" sz="2400" dirty="0" smtClean="0">
                  <a:solidFill>
                    <a:srgbClr val="152544"/>
                  </a:solidFill>
                  <a:ea typeface="Nanum Gothic Bold"/>
                </a:rPr>
                <a:t>( ~ 4/11)</a:t>
              </a:r>
              <a:endParaRPr lang="en-US" sz="2400" dirty="0">
                <a:solidFill>
                  <a:srgbClr val="152544"/>
                </a:solidFill>
                <a:latin typeface="Nanum Gothic Bold"/>
                <a:ea typeface="Nanum Gothic Bold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612555" y="3246711"/>
            <a:ext cx="3097325" cy="1508253"/>
            <a:chOff x="0" y="-28575"/>
            <a:chExt cx="4129767" cy="2011004"/>
          </a:xfrm>
        </p:grpSpPr>
        <p:sp>
          <p:nvSpPr>
            <p:cNvPr id="8" name="TextBox 7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-28575"/>
              <a:ext cx="412976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smtClean="0">
                  <a:solidFill>
                    <a:srgbClr val="152544"/>
                  </a:solidFill>
                  <a:ea typeface="Nanum Gothic Bold"/>
                </a:rPr>
                <a:t>시각화 및 분석 </a:t>
              </a:r>
              <a:r>
                <a:rPr lang="en-US" altLang="ko-KR" sz="2400" dirty="0" smtClean="0">
                  <a:solidFill>
                    <a:srgbClr val="152544"/>
                  </a:solidFill>
                  <a:ea typeface="Nanum Gothic Bold"/>
                </a:rPr>
                <a:t>( ~ 4/18)</a:t>
              </a:r>
              <a:endParaRPr lang="en-US" sz="2400" dirty="0">
                <a:solidFill>
                  <a:srgbClr val="152544"/>
                </a:solidFill>
                <a:latin typeface="Nanum Gothic Bold"/>
                <a:ea typeface="Nanum Gothic Bol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17258" y="3246711"/>
            <a:ext cx="3097325" cy="1508253"/>
            <a:chOff x="0" y="-28575"/>
            <a:chExt cx="4129767" cy="2011004"/>
          </a:xfrm>
        </p:grpSpPr>
        <p:sp>
          <p:nvSpPr>
            <p:cNvPr id="11" name="TextBox 10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-28575"/>
              <a:ext cx="412976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smtClean="0">
                  <a:solidFill>
                    <a:srgbClr val="152544"/>
                  </a:solidFill>
                  <a:ea typeface="Nanum Gothic Bold"/>
                </a:rPr>
                <a:t>데이터 전처리 </a:t>
              </a:r>
              <a:r>
                <a:rPr lang="en-US" altLang="ko-KR" sz="2400" dirty="0" smtClean="0">
                  <a:solidFill>
                    <a:srgbClr val="152544"/>
                  </a:solidFill>
                  <a:ea typeface="Nanum Gothic Bold"/>
                </a:rPr>
                <a:t>( ~ 4/15)</a:t>
              </a:r>
              <a:endParaRPr lang="en-US" sz="2400" dirty="0">
                <a:solidFill>
                  <a:srgbClr val="152544"/>
                </a:solidFill>
                <a:latin typeface="Nanum Gothic Bold"/>
                <a:ea typeface="Nanum Gothic Bold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901114" y="3246711"/>
            <a:ext cx="3097325" cy="1508253"/>
            <a:chOff x="0" y="-28575"/>
            <a:chExt cx="4129767" cy="2011004"/>
          </a:xfrm>
        </p:grpSpPr>
        <p:sp>
          <p:nvSpPr>
            <p:cNvPr id="16" name="TextBox 13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0" y="-28575"/>
              <a:ext cx="4129767" cy="503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smtClean="0">
                  <a:solidFill>
                    <a:srgbClr val="152544"/>
                  </a:solidFill>
                  <a:ea typeface="Nanum Gothic Bold"/>
                </a:rPr>
                <a:t>발표 </a:t>
              </a:r>
              <a:r>
                <a:rPr lang="en-US" altLang="ko-KR" sz="2400" dirty="0" smtClean="0">
                  <a:solidFill>
                    <a:srgbClr val="152544"/>
                  </a:solidFill>
                  <a:ea typeface="Nanum Gothic Bold"/>
                </a:rPr>
                <a:t>(4/19)</a:t>
              </a:r>
              <a:endParaRPr lang="en-US" sz="2400" dirty="0">
                <a:solidFill>
                  <a:srgbClr val="152544"/>
                </a:solidFill>
                <a:latin typeface="Nanum Gothic Bold"/>
                <a:ea typeface="Nanum Gothic Bold"/>
              </a:endParaRPr>
            </a:p>
          </p:txBody>
        </p:sp>
      </p:grpSp>
      <p:sp>
        <p:nvSpPr>
          <p:cNvPr id="18" name="AutoShape 15"/>
          <p:cNvSpPr/>
          <p:nvPr/>
        </p:nvSpPr>
        <p:spPr>
          <a:xfrm>
            <a:off x="1028700" y="2352675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6"/>
          <p:cNvGrpSpPr/>
          <p:nvPr/>
        </p:nvGrpSpPr>
        <p:grpSpPr>
          <a:xfrm>
            <a:off x="1028700" y="2333625"/>
            <a:ext cx="323850" cy="323850"/>
            <a:chOff x="0" y="0"/>
            <a:chExt cx="6350000" cy="6350000"/>
          </a:xfrm>
        </p:grpSpPr>
        <p:sp>
          <p:nvSpPr>
            <p:cNvPr id="20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1" name="Group 18"/>
          <p:cNvGrpSpPr/>
          <p:nvPr/>
        </p:nvGrpSpPr>
        <p:grpSpPr>
          <a:xfrm>
            <a:off x="5317258" y="2324100"/>
            <a:ext cx="323850" cy="323850"/>
            <a:chOff x="0" y="0"/>
            <a:chExt cx="6350000" cy="6350000"/>
          </a:xfrm>
        </p:grpSpPr>
        <p:sp>
          <p:nvSpPr>
            <p:cNvPr id="22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3" name="Group 20"/>
          <p:cNvGrpSpPr/>
          <p:nvPr/>
        </p:nvGrpSpPr>
        <p:grpSpPr>
          <a:xfrm>
            <a:off x="9605817" y="2324100"/>
            <a:ext cx="323850" cy="323850"/>
            <a:chOff x="0" y="0"/>
            <a:chExt cx="6350000" cy="6350000"/>
          </a:xfrm>
        </p:grpSpPr>
        <p:sp>
          <p:nvSpPr>
            <p:cNvPr id="24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5" name="Group 22"/>
          <p:cNvGrpSpPr/>
          <p:nvPr/>
        </p:nvGrpSpPr>
        <p:grpSpPr>
          <a:xfrm>
            <a:off x="13894375" y="2324100"/>
            <a:ext cx="323850" cy="323850"/>
            <a:chOff x="0" y="0"/>
            <a:chExt cx="6350000" cy="6350000"/>
          </a:xfrm>
        </p:grpSpPr>
        <p:sp>
          <p:nvSpPr>
            <p:cNvPr id="26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aphicFrame>
        <p:nvGraphicFramePr>
          <p:cNvPr id="27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78879"/>
              </p:ext>
            </p:extLst>
          </p:nvPr>
        </p:nvGraphicFramePr>
        <p:xfrm>
          <a:off x="4146188" y="4200408"/>
          <a:ext cx="9754926" cy="5149141"/>
        </p:xfrm>
        <a:graphic>
          <a:graphicData uri="http://schemas.openxmlformats.org/drawingml/2006/table">
            <a:tbl>
              <a:tblPr/>
              <a:tblGrid>
                <a:gridCol w="325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6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800" dirty="0" err="1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송진석</a:t>
                      </a:r>
                      <a:endParaRPr lang="en-US" sz="16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800" dirty="0" err="1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조신호</a:t>
                      </a:r>
                      <a:endParaRPr lang="en-US" sz="16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000" dirty="0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데이터 수집 </a:t>
                      </a:r>
                      <a:r>
                        <a:rPr lang="en-US" altLang="ko-KR" sz="2000" dirty="0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/ </a:t>
                      </a:r>
                      <a:r>
                        <a:rPr lang="ko-KR" altLang="en-US" sz="2000" dirty="0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전처리</a:t>
                      </a:r>
                      <a:endParaRPr lang="en-US" altLang="ko-KR" sz="12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지역별 </a:t>
                      </a:r>
                      <a:r>
                        <a:rPr 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인 가구 정보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거주 지역 주변환경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(ex –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범죄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상권 등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)</a:t>
                      </a:r>
                      <a:endParaRPr lang="en-US" sz="1600" dirty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거주 지역 주변환경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(ex –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부동산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복지시설</a:t>
                      </a:r>
                      <a:r>
                        <a:rPr lang="en-US" altLang="ko-KR" sz="1600" baseline="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등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)</a:t>
                      </a:r>
                      <a:endParaRPr lang="en-US" altLang="ko-KR" sz="1600" dirty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2000" kern="1200" dirty="0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  <a:cs typeface="+mn-cs"/>
                        </a:rPr>
                        <a:t>데이터 시각화</a:t>
                      </a:r>
                      <a:endParaRPr lang="en-US" sz="2000" kern="1200" dirty="0">
                        <a:solidFill>
                          <a:srgbClr val="152544"/>
                        </a:solidFill>
                        <a:latin typeface="Nanum Gothic Bold" panose="020B0600000101010101" charset="-127"/>
                        <a:ea typeface="Nanum Gothic Bold" panose="020B0600000101010101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지역별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인 가구 정보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거주 지역 주변환경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(ex –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범죄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상권 등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)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-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거주 지역 주변환경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(ex –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부동산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복지시설</a:t>
                      </a:r>
                      <a:r>
                        <a:rPr lang="en-US" altLang="ko-KR" sz="1600" baseline="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등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)</a:t>
                      </a:r>
                      <a:endParaRPr lang="en-US" altLang="ko-KR" sz="1600" dirty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rgbClr val="152544"/>
                          </a:solidFill>
                          <a:latin typeface="Nanum Gothic Bold" panose="020B0600000101010101" charset="-127"/>
                          <a:ea typeface="Nanum Gothic Bold" panose="020B0600000101010101" charset="-127"/>
                        </a:rPr>
                        <a:t>데이터 분석</a:t>
                      </a:r>
                      <a:endParaRPr lang="en-US" sz="2000" dirty="0">
                        <a:latin typeface="Nanum Gothic Bold" panose="020B0600000101010101" charset="-127"/>
                        <a:ea typeface="Nanum Gothic Bold" panose="020B0600000101010101" charset="-127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20 / 30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대 청년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1</a:t>
                      </a:r>
                      <a:r>
                        <a:rPr lang="ko-KR" altLang="en-US" sz="1600" dirty="0" err="1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인가구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대상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회귀 분석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/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군집분석</a:t>
                      </a:r>
                      <a:endParaRPr lang="en-US" sz="1600" dirty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60 / 70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대 노년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1</a:t>
                      </a:r>
                      <a:r>
                        <a:rPr lang="ko-KR" altLang="en-US" sz="1600" dirty="0" err="1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인가구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 대상</a:t>
                      </a:r>
                      <a:endParaRPr lang="en-US" altLang="ko-KR" sz="1600" dirty="0" smtClean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회귀 분석 </a:t>
                      </a:r>
                      <a:r>
                        <a:rPr lang="en-US" altLang="ko-KR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/ </a:t>
                      </a:r>
                      <a:r>
                        <a:rPr lang="ko-KR" altLang="en-US" sz="1600" dirty="0" smtClean="0">
                          <a:latin typeface="Nanum Gothic" panose="020B0600000101010101" charset="-127"/>
                          <a:ea typeface="Nanum Gothic" panose="020B0600000101010101" charset="-127"/>
                        </a:rPr>
                        <a:t>군집분석</a:t>
                      </a:r>
                      <a:endParaRPr lang="en-US" altLang="ko-KR" sz="1600" dirty="0">
                        <a:latin typeface="Nanum Gothic" panose="020B0600000101010101" charset="-127"/>
                        <a:ea typeface="Nanum Gothic" panose="020B0600000101010101" charset="-127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43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218</Words>
  <Application>Microsoft Office PowerPoint</Application>
  <PresentationFormat>사용자 지정</PresentationFormat>
  <Paragraphs>50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Nanum Gothic</vt:lpstr>
      <vt:lpstr>Arial</vt:lpstr>
      <vt:lpstr>Calibri</vt:lpstr>
      <vt:lpstr>맑은 고딕</vt:lpstr>
      <vt:lpstr>Nanum 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dc:creator>tjoeun</dc:creator>
  <cp:lastModifiedBy>tjoeun</cp:lastModifiedBy>
  <cp:revision>21</cp:revision>
  <dcterms:created xsi:type="dcterms:W3CDTF">2006-08-16T00:00:00Z</dcterms:created>
  <dcterms:modified xsi:type="dcterms:W3CDTF">2024-04-09T09:14:19Z</dcterms:modified>
  <dc:identifier>DAGB4wGQ9kk</dc:identifier>
</cp:coreProperties>
</file>